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98" r:id="rId3"/>
    <p:sldId id="299" r:id="rId4"/>
    <p:sldId id="285" r:id="rId5"/>
    <p:sldId id="300" r:id="rId6"/>
    <p:sldId id="301" r:id="rId7"/>
    <p:sldId id="302" r:id="rId8"/>
    <p:sldId id="303" r:id="rId9"/>
    <p:sldId id="304" r:id="rId10"/>
    <p:sldId id="306" r:id="rId11"/>
    <p:sldId id="305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AA2"/>
    <a:srgbClr val="1D1496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609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严重者可出现紫绀</a:t>
            </a:r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BB853C-628D-453B-AA19-25BBA8D70C8B}" type="slidenum">
              <a:rPr lang="zh-CN" altLang="en-US" smtClean="0"/>
              <a:pPr/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214422"/>
            <a:ext cx="8610600" cy="4876800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  <a:lvl5pPr>
              <a:defRPr>
                <a:solidFill>
                  <a:srgbClr val="00B050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4422"/>
            <a:ext cx="8610600" cy="503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第四节   呼吸困难</a:t>
            </a:r>
            <a:endParaRPr lang="en-US" altLang="zh-CN" dirty="0" smtClean="0">
              <a:ea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心源性呼吸困难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左心功能不全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活动时出现或加重，休息后减轻或缓解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仰卧加重，坐位减轻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重者取强迫端坐位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右心功能不全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呼吸运动受限，或出现呼吸困难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主要见于慢性肺源性心脏病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（一）呼吸困难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肺源性呼吸困难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呼气性呼吸困难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肺组织弹性减弱或细支气管痉挛、狭窄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呼气时间延长或缓慢，呼气费力，可伴哮鸣音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混合性呼吸困难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肺换气面积减少和通气障碍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吸气与呼气均感费力，呼吸频率增快、变浅，常伴有呼吸音减弱或消失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中毒性呼吸困难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尿毒症、糖尿病酮症酸中毒    深而规则的呼吸（</a:t>
            </a:r>
            <a:r>
              <a:rPr lang="en-US" altLang="zh-CN" dirty="0" err="1" smtClean="0">
                <a:latin typeface="楷体_GB2312" pitchFamily="49" charset="-122"/>
                <a:ea typeface="楷体_GB2312" pitchFamily="49" charset="-122"/>
              </a:rPr>
              <a:t>Kussmaul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急性感染时，呼吸增快</a:t>
            </a: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吗啡、巴比妥类药物、有机磷农药中毒时，呼吸浅慢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神经、精神性呼吸困难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血液源性呼吸困难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重度贫血、高铁血红蛋白血症等，呼吸急促、心率增快。急性大出血或休克时呼吸增快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cxnSp>
        <p:nvCxnSpPr>
          <p:cNvPr id="6" name="AutoShape 19"/>
          <p:cNvCxnSpPr>
            <a:cxnSpLocks noChangeShapeType="1"/>
          </p:cNvCxnSpPr>
          <p:nvPr/>
        </p:nvCxnSpPr>
        <p:spPr bwMode="auto">
          <a:xfrm>
            <a:off x="5500694" y="2500306"/>
            <a:ext cx="357190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伴随症状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发作性呼吸困难伴哮鸣音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一侧胸痛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发热、咳脓痰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吐粉红色泡沫痰：急性左心衰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昏迷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呼吸困难对患者的影响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日常活动能力下降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endParaRPr lang="en-US" altLang="zh-CN" dirty="0" smtClean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428728" y="3143248"/>
          <a:ext cx="6643734" cy="2667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993"/>
                <a:gridCol w="5008741"/>
              </a:tblGrid>
              <a:tr h="71438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692AA2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轻度</a:t>
                      </a:r>
                      <a:endParaRPr lang="zh-CN" altLang="en-US" dirty="0">
                        <a:solidFill>
                          <a:srgbClr val="692AA2"/>
                        </a:solidFill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rgbClr val="692AA2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可在平地行走，登高及上楼时气急，中、重度体力活动后出现呼吸困难。</a:t>
                      </a:r>
                      <a:endParaRPr lang="zh-CN" altLang="en-US" dirty="0">
                        <a:solidFill>
                          <a:srgbClr val="692AA2"/>
                        </a:solidFill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/>
                </a:tc>
              </a:tr>
              <a:tr h="9763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rgbClr val="692AA2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rPr>
                        <a:t>中度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1" kern="1200" dirty="0" smtClean="0">
                          <a:solidFill>
                            <a:srgbClr val="692AA2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rPr>
                        <a:t>平地慢步行走中途需休息，轻体力活动时出现呼吸困难，完成日常生活活动时需他人帮助。</a:t>
                      </a:r>
                    </a:p>
                  </a:txBody>
                  <a:tcPr/>
                </a:tc>
              </a:tr>
              <a:tr h="9763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rgbClr val="692AA2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rPr>
                        <a:t>重度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b="1" kern="1200" dirty="0" smtClean="0">
                          <a:solidFill>
                            <a:srgbClr val="692AA2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rPr>
                        <a:t>洗脸、穿衣，甚至休息时也感到呼吸困难，完成日常生活活动时完全依赖他人帮助。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呼吸困难对患者的影响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酸碱平衡失调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脱水与营养不良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心理反应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紧张不安，甚至惊慌、恐惧、濒死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pic>
        <p:nvPicPr>
          <p:cNvPr id="50178" name="Picture 2" descr="C:\Documents and Settings\Administrator\Application Data\360se6\Application\User Data\temp\u=1637254655,3088396293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286256"/>
            <a:ext cx="2552700" cy="2081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相关的既往病史与个人史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有无呼吸困难相关的疾病史或诱发因素。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处理情况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呼吸困难后有无采取相应的处理措施及其效果等，包括诊断、治疗的经过、相关的辅助检查结果等。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一般状态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生命体征、意识状态、营养状况、皮肤的颜色等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肺部评估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是身体评估的重点，应注意有无胸廓外形、呼吸运动、叩诊音等改变等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心脏及血管评估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有无心界扩大、心律不齐、心音改变等 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其他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sz="2400" dirty="0" smtClean="0">
                <a:solidFill>
                  <a:srgbClr val="692AA2"/>
                </a:solidFill>
                <a:latin typeface="楷体_GB2312" pitchFamily="49" charset="-122"/>
                <a:ea typeface="楷体_GB2312" pitchFamily="49" charset="-122"/>
              </a:rPr>
              <a:t>有无</a:t>
            </a:r>
            <a:r>
              <a:rPr lang="zh-CN" altLang="en-US" sz="2400" dirty="0" smtClean="0">
                <a:solidFill>
                  <a:srgbClr val="692AA2"/>
                </a:solidFill>
                <a:latin typeface="楷体_GB2312" pitchFamily="49" charset="-122"/>
                <a:ea typeface="楷体_GB2312" pitchFamily="49" charset="-122"/>
              </a:rPr>
              <a:t>肝大</a:t>
            </a:r>
            <a:r>
              <a:rPr lang="zh-CN" altLang="en-US" sz="2400" dirty="0" smtClean="0">
                <a:solidFill>
                  <a:srgbClr val="692AA2"/>
                </a:solidFill>
                <a:latin typeface="楷体_GB2312" pitchFamily="49" charset="-122"/>
                <a:ea typeface="楷体_GB2312" pitchFamily="49" charset="-122"/>
              </a:rPr>
              <a:t>、肝</a:t>
            </a:r>
            <a:r>
              <a:rPr lang="zh-CN" altLang="en-US" sz="2400" dirty="0" smtClean="0">
                <a:solidFill>
                  <a:srgbClr val="692AA2"/>
                </a:solidFill>
                <a:latin typeface="楷体_GB2312" pitchFamily="49" charset="-122"/>
                <a:ea typeface="楷体_GB2312" pitchFamily="49" charset="-122"/>
              </a:rPr>
              <a:t>颈静脉回流</a:t>
            </a:r>
            <a:r>
              <a:rPr lang="zh-CN" altLang="en-US" sz="2400" dirty="0" smtClean="0">
                <a:solidFill>
                  <a:srgbClr val="692AA2"/>
                </a:solidFill>
                <a:latin typeface="楷体_GB2312" pitchFamily="49" charset="-122"/>
                <a:ea typeface="楷体_GB2312" pitchFamily="49" charset="-122"/>
              </a:rPr>
              <a:t>征、杵状指（趾）等</a:t>
            </a:r>
            <a:endParaRPr lang="zh-CN" altLang="en-US" sz="2400" dirty="0">
              <a:solidFill>
                <a:srgbClr val="692AA2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 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血常规、血气分析、痰液等实验室检查 </a:t>
            </a: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胸部 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线、纤维支气管镜检查等影像学检查</a:t>
            </a: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呼吸功能检查 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214422"/>
            <a:ext cx="8143932" cy="4876800"/>
          </a:xfrm>
        </p:spPr>
        <p:txBody>
          <a:bodyPr/>
          <a:lstStyle/>
          <a:p>
            <a:r>
              <a:rPr lang="zh-CN" altLang="en-US" sz="2800" dirty="0" smtClean="0">
                <a:ea typeface="隶书" pitchFamily="49" charset="-122"/>
              </a:rPr>
              <a:t>低效性呼吸</a:t>
            </a:r>
            <a:r>
              <a:rPr lang="zh-CN" altLang="en-US" sz="2800" dirty="0" smtClean="0">
                <a:ea typeface="隶书" pitchFamily="49" charset="-122"/>
              </a:rPr>
              <a:t>型</a:t>
            </a:r>
            <a:r>
              <a:rPr lang="zh-CN" altLang="en-US" sz="2800" dirty="0" smtClean="0">
                <a:ea typeface="隶书" pitchFamily="49" charset="-122"/>
              </a:rPr>
              <a:t>态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上呼吸道梗阻有关；与心肺功能不全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气体交换</a:t>
            </a:r>
            <a:r>
              <a:rPr lang="zh-CN" altLang="en-US" sz="2800" dirty="0" smtClean="0">
                <a:ea typeface="隶书" pitchFamily="49" charset="-122"/>
              </a:rPr>
              <a:t>受损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心肺功能不全、肺部感染等引起有效肺组织减少、肺弹性减退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活动无</a:t>
            </a:r>
            <a:r>
              <a:rPr lang="zh-CN" altLang="en-US" sz="2800" dirty="0" smtClean="0">
                <a:ea typeface="隶书" pitchFamily="49" charset="-122"/>
              </a:rPr>
              <a:t>耐力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呼吸困难所致能量消耗增加和缺氧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语言沟通</a:t>
            </a:r>
            <a:r>
              <a:rPr lang="zh-CN" altLang="en-US" sz="2800" dirty="0" smtClean="0">
                <a:ea typeface="隶书" pitchFamily="49" charset="-122"/>
              </a:rPr>
              <a:t>障碍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严重喘息有关；与辅助呼吸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自理能力</a:t>
            </a:r>
            <a:r>
              <a:rPr lang="zh-CN" altLang="en-US" sz="2800" dirty="0" smtClean="0">
                <a:ea typeface="隶书" pitchFamily="49" charset="-122"/>
              </a:rPr>
              <a:t>缺陷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严重呼吸困难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主观上感到空气不足，呼吸费力；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客观上常有呼吸频率、深度和节律的改变；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严重时可出现鼻翼扇动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、发绀、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端坐呼吸、辅助呼吸肌参与活动等表现。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pic>
        <p:nvPicPr>
          <p:cNvPr id="1026" name="Picture 2" descr="C:\Documents and Settings\Administrator\Application Data\360se6\Application\User Data\temp\u=3470357040,1136771501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71942"/>
            <a:ext cx="2914650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机体新陈代谢所必须的生理过程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包括以下三个部分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外呼吸（肺呼吸）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肺通气和肺换气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气体在血液中的运输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内呼吸（组织呼吸）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 eaLnBrk="1" hangingPunct="1"/>
            <a:endParaRPr lang="zh-CN" altLang="en-US" dirty="0" smtClean="0"/>
          </a:p>
        </p:txBody>
      </p:sp>
      <p:pic>
        <p:nvPicPr>
          <p:cNvPr id="5" name="Picture 5" descr="呼吸运动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500306"/>
            <a:ext cx="2357454" cy="145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通气与换气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571744"/>
            <a:ext cx="2428892" cy="131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循环系统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4500570"/>
            <a:ext cx="22145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教学\网络学院\健康评估\2013\授课视频\常见症状\download (1).jpg"/>
          <p:cNvPicPr>
            <a:picLocks noChangeAspect="1" noChangeArrowheads="1"/>
          </p:cNvPicPr>
          <p:nvPr/>
        </p:nvPicPr>
        <p:blipFill>
          <a:blip r:embed="rId6"/>
          <a:srcRect l="5051" t="17752" r="25252"/>
          <a:stretch>
            <a:fillRect/>
          </a:stretch>
        </p:blipFill>
        <p:spPr bwMode="auto">
          <a:xfrm>
            <a:off x="5143504" y="4500570"/>
            <a:ext cx="2286016" cy="132397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57422" y="407194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黑体" pitchFamily="2" charset="-122"/>
                <a:ea typeface="黑体" pitchFamily="2" charset="-122"/>
              </a:rPr>
              <a:t>肺通气</a:t>
            </a:r>
            <a:endParaRPr lang="zh-CN" altLang="en-US" dirty="0">
              <a:solidFill>
                <a:srgbClr val="1D1496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7884" y="400050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黑体" pitchFamily="2" charset="-122"/>
                <a:ea typeface="黑体" pitchFamily="2" charset="-122"/>
              </a:rPr>
              <a:t>肺换气</a:t>
            </a:r>
            <a:endParaRPr lang="zh-CN" altLang="en-US" dirty="0">
              <a:solidFill>
                <a:srgbClr val="1D1496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6000768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1D1496"/>
                </a:solidFill>
                <a:latin typeface="黑体" pitchFamily="2" charset="-122"/>
                <a:ea typeface="黑体" pitchFamily="2" charset="-122"/>
              </a:rPr>
              <a:t>气体在血液中的运输</a:t>
            </a:r>
            <a:endParaRPr lang="zh-CN" altLang="en-US" sz="1600" dirty="0">
              <a:solidFill>
                <a:srgbClr val="1D1496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600076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黑体" pitchFamily="2" charset="-122"/>
                <a:ea typeface="黑体" pitchFamily="2" charset="-122"/>
              </a:rPr>
              <a:t>组织呼吸</a:t>
            </a:r>
            <a:endParaRPr lang="zh-CN" altLang="en-US" dirty="0">
              <a:solidFill>
                <a:srgbClr val="1D1496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导致呼吸困难的因素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呼吸道阻力增加：如喉头水肿、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COPD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等；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肺、胸廓的顺应性下降：肺不张、呼吸肌麻痹等；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肺的弥散功能障碍：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ARDS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、肺淤血等；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吸入氧气不足：海拔高、空气污染等；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血红蛋白数量和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或质量下降：休克、贫血等；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组织无法有效利用氧。 </a:t>
            </a:r>
          </a:p>
          <a:p>
            <a:pPr lvl="2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（三）病因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呼吸系统疾病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肺通气和（或）肺换气功能障碍   缺氧和（或）二氧化碳潴留。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气道阻塞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肺部病变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胸廓疾病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神经肌肉疾病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膈肌运动障碍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cxnSp>
        <p:nvCxnSpPr>
          <p:cNvPr id="7" name="AutoShape 19"/>
          <p:cNvCxnSpPr>
            <a:cxnSpLocks noChangeShapeType="1"/>
          </p:cNvCxnSpPr>
          <p:nvPr/>
        </p:nvCxnSpPr>
        <p:spPr bwMode="auto">
          <a:xfrm>
            <a:off x="6215074" y="2500306"/>
            <a:ext cx="357190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循环系统疾病 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各种原因所致的左心或右心功能不全、心包积液、肺栓塞等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中毒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/>
              <a:t>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尿毒症、代谢性酸中毒、感染性中毒、一氧化碳中毒、吗啡或巴比妥类药物中毒 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血液系统疾病 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重度贫血、高铁血红蛋白血症等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神经精神因素  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呼吸困难的特点 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包括呼吸困难的表现及严重程度、发作频率、持续时间、加重与缓解因素等 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不同病因所致的呼吸困难有不同的特点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pic>
        <p:nvPicPr>
          <p:cNvPr id="45058" name="Picture 2" descr="C:\Documents and Settings\Administrator\Application Data\360se6\Application\User Data\temp\u=1105925684,429986128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000504"/>
            <a:ext cx="2857500" cy="1971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（一）呼吸困难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肺源性呼吸困难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吸气性呼吸困难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各种原因引起的喉或大气管狭窄与阻塞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吸气时间明显延长，吸气显著困难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重者出现“三凹征”（胸骨上窝、锁骨上窝和肋间隙明显凹陷）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pic>
        <p:nvPicPr>
          <p:cNvPr id="44034" name="Picture 2" descr="C:\Documents and Settings\Administrator\Application Data\360se6\Application\User Data\temp\u=2365230243,2378289378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429132"/>
            <a:ext cx="254317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Pages>0</Pages>
  <Words>981</Words>
  <Characters>0</Characters>
  <Application>Microsoft Office PowerPoint</Application>
  <DocSecurity>0</DocSecurity>
  <PresentationFormat>全屏显示(4:3)</PresentationFormat>
  <Lines>0</Lines>
  <Paragraphs>161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课件模板</vt:lpstr>
      <vt:lpstr>第四节   呼吸困难</vt:lpstr>
      <vt:lpstr>一、概述</vt:lpstr>
      <vt:lpstr>一、概述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104</cp:revision>
  <cp:lastPrinted>1899-12-30T00:00:00Z</cp:lastPrinted>
  <dcterms:created xsi:type="dcterms:W3CDTF">2008-12-16T07:41:38Z</dcterms:created>
  <dcterms:modified xsi:type="dcterms:W3CDTF">2015-12-11T08:16:40Z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